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56"/>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01" r:id="rId23"/>
    <p:sldId id="443" r:id="rId24"/>
    <p:sldId id="427" r:id="rId25"/>
    <p:sldId id="436" r:id="rId26"/>
    <p:sldId id="438" r:id="rId27"/>
    <p:sldId id="439" r:id="rId28"/>
    <p:sldId id="441" r:id="rId29"/>
    <p:sldId id="442" r:id="rId30"/>
    <p:sldId id="449" r:id="rId31"/>
    <p:sldId id="385" r:id="rId32"/>
    <p:sldId id="386" r:id="rId33"/>
    <p:sldId id="387" r:id="rId34"/>
    <p:sldId id="388" r:id="rId35"/>
    <p:sldId id="389" r:id="rId36"/>
    <p:sldId id="390" r:id="rId37"/>
    <p:sldId id="391" r:id="rId38"/>
    <p:sldId id="393" r:id="rId39"/>
    <p:sldId id="394" r:id="rId40"/>
    <p:sldId id="395" r:id="rId41"/>
    <p:sldId id="396" r:id="rId42"/>
    <p:sldId id="397" r:id="rId43"/>
    <p:sldId id="398" r:id="rId44"/>
    <p:sldId id="402" r:id="rId45"/>
    <p:sldId id="444" r:id="rId46"/>
    <p:sldId id="403" r:id="rId47"/>
    <p:sldId id="405" r:id="rId48"/>
    <p:sldId id="447" r:id="rId49"/>
    <p:sldId id="412" r:id="rId50"/>
    <p:sldId id="413" r:id="rId51"/>
    <p:sldId id="415" r:id="rId52"/>
    <p:sldId id="414" r:id="rId53"/>
    <p:sldId id="356" r:id="rId54"/>
    <p:sldId id="374"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Oswald" panose="020B0604020202020204" charset="0"/>
      <p:regular r:id="rId65"/>
      <p:bold r:id="rId66"/>
    </p:embeddedFont>
    <p:embeddedFont>
      <p:font typeface="Roboto" panose="02000000000000000000" pitchFamily="2" charset="0"/>
      <p:regular r:id="rId67"/>
      <p:bold r:id="rId68"/>
    </p:embeddedFont>
    <p:embeddedFont>
      <p:font typeface="Roboto Condensed" panose="020B060402020202020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0"/>
    <p:restoredTop sz="94722"/>
  </p:normalViewPr>
  <p:slideViewPr>
    <p:cSldViewPr snapToGrid="0" snapToObjects="1">
      <p:cViewPr varScale="1">
        <p:scale>
          <a:sx n="104" d="100"/>
          <a:sy n="104" d="100"/>
        </p:scale>
        <p:origin x="1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12.03.2020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wslabs/aws-cdk" TargetMode="External"/><Relationship Id="rId2" Type="http://schemas.openxmlformats.org/officeDocument/2006/relationships/image" Target="../media/image41.emf"/><Relationship Id="rId1" Type="http://schemas.openxmlformats.org/officeDocument/2006/relationships/slideLayout" Target="../slideLayouts/slideLayout8.xml"/><Relationship Id="rId6" Type="http://schemas.openxmlformats.org/officeDocument/2006/relationships/hyperlink" Target="https://aws.amazon.com/serverless/serverlessrepo/" TargetMode="External"/><Relationship Id="rId5" Type="http://schemas.openxmlformats.org/officeDocument/2006/relationships/hyperlink" Target="https://aws.amazon.com/solutions/aws-cloudformation-validation-pipeline/" TargetMode="External"/><Relationship Id="rId4" Type="http://schemas.openxmlformats.org/officeDocument/2006/relationships/hyperlink" Target="https://docs.aws.amazon.com/AWSCloudFormation/latest/UserGuide/template-macros.htm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p:txBody>
          <a:bodyPr/>
          <a:lstStyle/>
          <a:p>
            <a:r>
              <a:rPr lang="en-US"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798746" y="1955745"/>
            <a:ext cx="8867775" cy="4029075"/>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2167128"/>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Handler() function</a:t>
            </a:r>
          </a:p>
          <a:p>
            <a:pPr marL="0" indent="0">
              <a:buNone/>
            </a:pPr>
            <a:r>
              <a:rPr lang="en-US"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4924710" y="2156526"/>
            <a:ext cx="225759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Event object</a:t>
            </a:r>
          </a:p>
          <a:p>
            <a:pPr marL="0" indent="0">
              <a:buNone/>
            </a:pPr>
            <a:r>
              <a:rPr lang="en-US"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433371" y="2169033"/>
            <a:ext cx="2523663" cy="149581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solidFill>
                  <a:srgbClr val="C00000"/>
                </a:solidFill>
                <a:latin typeface="+mn-lt"/>
              </a:rPr>
              <a:t>Context object</a:t>
            </a:r>
          </a:p>
          <a:p>
            <a:pPr marL="0" indent="0">
              <a:buNone/>
            </a:pPr>
            <a:r>
              <a:rPr lang="en-US"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813035" y="2059042"/>
            <a:ext cx="9144000" cy="4400550"/>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416049" y="1835150"/>
            <a:ext cx="5040313" cy="4406058"/>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Dashboard for functions</a:t>
            </a:r>
          </a:p>
          <a:p>
            <a:pPr lvl="1"/>
            <a:r>
              <a:rPr lang="en-US" sz="2400" dirty="0">
                <a:latin typeface="+mn-lt"/>
              </a:rPr>
              <a:t>Lists all functions</a:t>
            </a:r>
          </a:p>
          <a:p>
            <a:pPr lvl="1"/>
            <a:r>
              <a:rPr lang="en-US" sz="2400" dirty="0">
                <a:latin typeface="+mn-lt"/>
              </a:rPr>
              <a:t>Easy editing of resources, event sources and other settings</a:t>
            </a:r>
          </a:p>
          <a:p>
            <a:pPr lvl="1"/>
            <a:r>
              <a:rPr lang="en-US" sz="2400" dirty="0">
                <a:latin typeface="+mn-lt"/>
              </a:rPr>
              <a:t>At-a-glance metrics</a:t>
            </a:r>
          </a:p>
          <a:p>
            <a:r>
              <a:rPr lang="en-US" sz="2400" dirty="0">
                <a:latin typeface="+mn-lt"/>
              </a:rPr>
              <a:t>Metrics reported to CloudWatch</a:t>
            </a:r>
          </a:p>
          <a:p>
            <a:pPr lvl="1"/>
            <a:r>
              <a:rPr lang="en-US" sz="2400" dirty="0">
                <a:latin typeface="+mn-lt"/>
              </a:rPr>
              <a:t>Requests</a:t>
            </a:r>
          </a:p>
          <a:p>
            <a:pPr lvl="1"/>
            <a:r>
              <a:rPr lang="en-US" sz="2400" dirty="0">
                <a:latin typeface="+mn-lt"/>
              </a:rPr>
              <a:t>Errors</a:t>
            </a:r>
          </a:p>
          <a:p>
            <a:pPr lvl="1"/>
            <a:r>
              <a:rPr lang="en-US" sz="2400" dirty="0">
                <a:latin typeface="+mn-lt"/>
              </a:rPr>
              <a:t>Latency</a:t>
            </a:r>
          </a:p>
          <a:p>
            <a:pPr lvl="1"/>
            <a:r>
              <a:rPr lang="en-US" sz="2400" dirty="0">
                <a:latin typeface="+mn-lt"/>
              </a:rPr>
              <a:t>Throttles</a:t>
            </a:r>
          </a:p>
          <a:p>
            <a:r>
              <a:rPr lang="en-US" sz="24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477649" y="2458271"/>
            <a:ext cx="7667625" cy="3076575"/>
          </a:xfrm>
          <a:prstGeom prst="rect">
            <a:avLst/>
          </a:prstGeom>
        </p:spPr>
      </p:pic>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871849690"/>
              </p:ext>
            </p:extLst>
          </p:nvPr>
        </p:nvGraphicFramePr>
        <p:xfrm>
          <a:off x="2440251" y="1883545"/>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618"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 TABLE</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1612261466"/>
              </p:ext>
            </p:extLst>
          </p:nvPr>
        </p:nvGraphicFramePr>
        <p:xfrm>
          <a:off x="1416050" y="2168525"/>
          <a:ext cx="5040312" cy="3960810"/>
        </p:xfrm>
        <a:graphic>
          <a:graphicData uri="http://schemas.openxmlformats.org/drawingml/2006/table">
            <a:tbl>
              <a:tblPr firstRow="1" bandRow="1">
                <a:tableStyleId>{2D5ABB26-0587-4C30-8999-92F81FD0307C}</a:tableStyleId>
              </a:tblPr>
              <a:tblGrid>
                <a:gridCol w="1394385">
                  <a:extLst>
                    <a:ext uri="{9D8B030D-6E8A-4147-A177-3AD203B41FA5}">
                      <a16:colId xmlns:a16="http://schemas.microsoft.com/office/drawing/2014/main" val="130209622"/>
                    </a:ext>
                  </a:extLst>
                </a:gridCol>
                <a:gridCol w="3334871">
                  <a:extLst>
                    <a:ext uri="{9D8B030D-6E8A-4147-A177-3AD203B41FA5}">
                      <a16:colId xmlns:a16="http://schemas.microsoft.com/office/drawing/2014/main" val="3237193156"/>
                    </a:ext>
                  </a:extLst>
                </a:gridCol>
                <a:gridCol w="311056">
                  <a:extLst>
                    <a:ext uri="{9D8B030D-6E8A-4147-A177-3AD203B41FA5}">
                      <a16:colId xmlns:a16="http://schemas.microsoft.com/office/drawing/2014/main" val="1738328227"/>
                    </a:ext>
                  </a:extLst>
                </a:gridCol>
              </a:tblGrid>
              <a:tr h="660135">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03</a:t>
                      </a:r>
                    </a:p>
                  </a:txBody>
                  <a:tcPr marL="0" marR="0" marT="72000" marB="72000" anchor="ctr"/>
                </a:tc>
                <a:extLst>
                  <a:ext uri="{0D108BD9-81ED-4DB2-BD59-A6C34878D82A}">
                    <a16:rowId xmlns:a16="http://schemas.microsoft.com/office/drawing/2014/main" val="2250648177"/>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08</a:t>
                      </a:r>
                    </a:p>
                  </a:txBody>
                  <a:tcPr marL="0" marR="0" marT="72000" marB="72000" anchor="ctr"/>
                </a:tc>
                <a:extLst>
                  <a:ext uri="{0D108BD9-81ED-4DB2-BD59-A6C34878D82A}">
                    <a16:rowId xmlns:a16="http://schemas.microsoft.com/office/drawing/2014/main" val="332021143"/>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12</a:t>
                      </a:r>
                    </a:p>
                  </a:txBody>
                  <a:tcPr marL="0" marR="0" marT="72000" marB="72000" anchor="ctr"/>
                </a:tc>
                <a:extLst>
                  <a:ext uri="{0D108BD9-81ED-4DB2-BD59-A6C34878D82A}">
                    <a16:rowId xmlns:a16="http://schemas.microsoft.com/office/drawing/2014/main" val="321565230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16</a:t>
                      </a:r>
                    </a:p>
                  </a:txBody>
                  <a:tcPr marL="0" marR="0" marT="72000" marB="72000" anchor="ctr"/>
                </a:tc>
                <a:extLst>
                  <a:ext uri="{0D108BD9-81ED-4DB2-BD59-A6C34878D82A}">
                    <a16:rowId xmlns:a16="http://schemas.microsoft.com/office/drawing/2014/main" val="810579590"/>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612871731"/>
                  </a:ext>
                </a:extLst>
              </a:tr>
              <a:tr h="66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20</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416049" y="2167128"/>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416049"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416049" y="1898214"/>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416049" y="1898214"/>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416048" y="1898213"/>
            <a:ext cx="9073275" cy="4676007"/>
          </a:xfrm>
          <a:prstGeom prst="rect">
            <a:avLst/>
          </a:prstGeom>
        </p:spPr>
        <p:txBody>
          <a:bodyPr>
            <a:normAutofit fontScale="70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Use Templates to transform data</a:t>
            </a:r>
          </a:p>
          <a:p>
            <a:r>
              <a:rPr lang="en-US" sz="2400" dirty="0">
                <a:latin typeface="+mn-lt"/>
              </a:rPr>
              <a:t>Filter output results</a:t>
            </a:r>
          </a:p>
          <a:p>
            <a:pPr lvl="1"/>
            <a:r>
              <a:rPr lang="en-US" sz="2400" dirty="0">
                <a:latin typeface="+mn-lt"/>
              </a:rPr>
              <a:t>Remove private or unnecessary data</a:t>
            </a:r>
          </a:p>
          <a:p>
            <a:pPr lvl="1"/>
            <a:r>
              <a:rPr lang="en-US" sz="2400" dirty="0">
                <a:latin typeface="+mn-lt"/>
              </a:rPr>
              <a:t>Filter dataset size to improve API performance</a:t>
            </a:r>
          </a:p>
          <a:p>
            <a:r>
              <a:rPr lang="en-US" sz="2400" dirty="0">
                <a:latin typeface="+mn-lt"/>
              </a:rPr>
              <a:t>GET to POST</a:t>
            </a:r>
          </a:p>
          <a:p>
            <a:pPr lvl="1"/>
            <a:r>
              <a:rPr lang="en-US" sz="2400" dirty="0">
                <a:latin typeface="+mn-lt"/>
              </a:rPr>
              <a:t>Read all query string parameters from GET request, and create a body to make a POST to backend</a:t>
            </a:r>
          </a:p>
          <a:p>
            <a:r>
              <a:rPr lang="en-US" sz="2400" dirty="0">
                <a:latin typeface="+mn-lt"/>
              </a:rPr>
              <a:t>JSON to XML</a:t>
            </a:r>
          </a:p>
          <a:p>
            <a:pPr lvl="1"/>
            <a:r>
              <a:rPr lang="en-US" sz="2400" dirty="0">
                <a:latin typeface="+mn-lt"/>
              </a:rPr>
              <a:t>Receive JSON input and transform it to XML for your backend</a:t>
            </a:r>
          </a:p>
          <a:p>
            <a:pPr lvl="1"/>
            <a:r>
              <a:rPr lang="en-US" sz="2400" dirty="0">
                <a:latin typeface="+mn-lt"/>
              </a:rPr>
              <a:t>Receive JSON from a Lambda and transform it to XML</a:t>
            </a:r>
          </a:p>
          <a:p>
            <a:endParaRPr lang="en-US" sz="24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416049" y="1898214"/>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$3.5</a:t>
            </a:r>
          </a:p>
          <a:p>
            <a:pPr lvl="1"/>
            <a:r>
              <a:rPr lang="en-US" sz="1200" dirty="0">
                <a:latin typeface="+mn-lt"/>
              </a:rPr>
              <a:t>Over 20 billion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
        <p:nvSpPr>
          <p:cNvPr id="7" name="Content Placeholder 2">
            <a:extLst>
              <a:ext uri="{FF2B5EF4-FFF2-40B4-BE49-F238E27FC236}">
                <a16:creationId xmlns:a16="http://schemas.microsoft.com/office/drawing/2014/main" id="{DE90AA5D-1B2D-4B91-90B7-1AC0D5E3876D}"/>
              </a:ext>
            </a:extLst>
          </p:cNvPr>
          <p:cNvSpPr txBox="1">
            <a:spLocks/>
          </p:cNvSpPr>
          <p:nvPr/>
        </p:nvSpPr>
        <p:spPr>
          <a:xfrm>
            <a:off x="6688755" y="4295908"/>
            <a:ext cx="3127664" cy="2031325"/>
          </a:xfrm>
          <a:prstGeom prst="rect">
            <a:avLst/>
          </a:prstGeom>
          <a:noFill/>
        </p:spPr>
        <p:txBody>
          <a:bodyPr wrap="square" rtlCol="0">
            <a:spAutoFit/>
          </a:bodyPr>
          <a:lstStyle>
            <a:defPPr>
              <a:defRPr lang="ru-RU"/>
            </a:defPPr>
            <a:lvl1pPr marL="285750" indent="-285750">
              <a:buFont typeface="Arial" panose="020B0604020202020204" pitchFamily="34" charset="0"/>
              <a:buChar cha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r>
              <a:rPr lang="en-US" dirty="0"/>
              <a:t>Manage user lifecycles</a:t>
            </a:r>
          </a:p>
          <a:p>
            <a:r>
              <a:rPr lang="en-US" dirty="0"/>
              <a:t>Store and manage user profile data</a:t>
            </a:r>
          </a:p>
          <a:p>
            <a:r>
              <a:rPr lang="en-US" dirty="0"/>
              <a:t>Monitor engagement</a:t>
            </a:r>
          </a:p>
          <a:p>
            <a:endParaRPr lang="en-US" dirty="0"/>
          </a:p>
          <a:p>
            <a:endParaRPr lang="en-US" dirty="0"/>
          </a:p>
          <a:p>
            <a:endParaRPr lang="en-US" dirty="0"/>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BBFFCFB9-0EB3-42B0-9EA1-C27620D0AB44}"/>
              </a:ext>
            </a:extLst>
          </p:cNvPr>
          <p:cNvSpPr txBox="1"/>
          <p:nvPr/>
        </p:nvSpPr>
        <p:spPr>
          <a:xfrm>
            <a:off x="756950" y="4310044"/>
            <a:ext cx="2736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Sign in users</a:t>
            </a:r>
          </a:p>
          <a:p>
            <a:pPr marL="285750" indent="-285750">
              <a:buFont typeface="Arial" panose="020B0604020202020204" pitchFamily="34" charset="0"/>
              <a:buChar char="•"/>
            </a:pPr>
            <a:r>
              <a:rPr lang="en-US" dirty="0"/>
              <a:t>Federation with enterprise identities</a:t>
            </a:r>
          </a:p>
          <a:p>
            <a:pPr marL="285750" indent="-285750">
              <a:buFont typeface="Arial" panose="020B0604020202020204" pitchFamily="34" charset="0"/>
              <a:buChar char="•"/>
            </a:pPr>
            <a:r>
              <a:rPr lang="en-US" dirty="0"/>
              <a:t>Federation with social identities</a:t>
            </a:r>
          </a:p>
          <a:p>
            <a:pPr marL="285750" indent="-285750">
              <a:buFont typeface="Arial" panose="020B0604020202020204" pitchFamily="34" charset="0"/>
              <a:buChar char="•"/>
            </a:pPr>
            <a:r>
              <a:rPr lang="en-US" dirty="0"/>
              <a:t>Standards-based (</a:t>
            </a:r>
            <a:r>
              <a:rPr lang="en-US" dirty="0" err="1"/>
              <a:t>Oauth</a:t>
            </a:r>
            <a:r>
              <a:rPr lang="en-US" dirty="0"/>
              <a:t>, SAML, </a:t>
            </a:r>
            <a:r>
              <a:rPr lang="en-US" dirty="0" err="1"/>
              <a:t>OpentID</a:t>
            </a:r>
            <a:r>
              <a:rPr lang="en-US" dirty="0"/>
              <a:t>)</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7E08C938-603A-4CEE-B32C-E8BA538F1774}"/>
              </a:ext>
            </a:extLst>
          </p:cNvPr>
          <p:cNvSpPr txBox="1"/>
          <p:nvPr/>
        </p:nvSpPr>
        <p:spPr>
          <a:xfrm>
            <a:off x="3647460" y="4314969"/>
            <a:ext cx="2461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Protect data and operations</a:t>
            </a:r>
          </a:p>
          <a:p>
            <a:pPr marL="285750" indent="-285750">
              <a:buFont typeface="Arial" panose="020B0604020202020204" pitchFamily="34" charset="0"/>
              <a:buChar char="•"/>
            </a:pPr>
            <a:r>
              <a:rPr lang="en-US" dirty="0"/>
              <a:t>Provide fine-grained access control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sp>
        <p:nvSpPr>
          <p:cNvPr id="19" name="Content Placeholder 2">
            <a:extLst>
              <a:ext uri="{FF2B5EF4-FFF2-40B4-BE49-F238E27FC236}">
                <a16:creationId xmlns:a16="http://schemas.microsoft.com/office/drawing/2014/main" id="{9C332AB9-EF69-492D-ADC1-F4A790882EF0}"/>
              </a:ext>
            </a:extLst>
          </p:cNvPr>
          <p:cNvSpPr txBox="1">
            <a:spLocks/>
          </p:cNvSpPr>
          <p:nvPr/>
        </p:nvSpPr>
        <p:spPr>
          <a:xfrm>
            <a:off x="1411013" y="1874404"/>
            <a:ext cx="41565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800" dirty="0"/>
              <a:t>User Pools</a:t>
            </a:r>
          </a:p>
          <a:p>
            <a:pPr lvl="1">
              <a:buFont typeface="Arial" panose="020B0604020202020204" pitchFamily="34" charset="0"/>
              <a:buChar char="•"/>
            </a:pPr>
            <a:r>
              <a:rPr lang="en-US" sz="1800" dirty="0"/>
              <a:t>Domain</a:t>
            </a:r>
          </a:p>
          <a:p>
            <a:pPr lvl="1">
              <a:buFont typeface="Arial" panose="020B0604020202020204" pitchFamily="34" charset="0"/>
              <a:buChar char="•"/>
            </a:pPr>
            <a:r>
              <a:rPr lang="en-US" sz="1800" dirty="0"/>
              <a:t>App Client</a:t>
            </a:r>
          </a:p>
          <a:p>
            <a:pPr lvl="1">
              <a:buFont typeface="Arial" panose="020B0604020202020204" pitchFamily="34" charset="0"/>
              <a:buChar char="•"/>
            </a:pPr>
            <a:r>
              <a:rPr lang="en-US" sz="1800" dirty="0"/>
              <a:t>Resource Server</a:t>
            </a:r>
            <a:endParaRPr lang="en-US" sz="2800" dirty="0"/>
          </a:p>
          <a:p>
            <a:pPr>
              <a:buFont typeface="Arial" panose="020B0604020202020204" pitchFamily="34" charset="0"/>
              <a:buChar char="•"/>
            </a:pPr>
            <a:r>
              <a:rPr lang="en-US" sz="2800" dirty="0"/>
              <a:t>Identity Pools</a:t>
            </a:r>
          </a:p>
          <a:p>
            <a:pPr>
              <a:buFont typeface="Arial" panose="020B0604020202020204" pitchFamily="34" charset="0"/>
              <a:buChar char="•"/>
            </a:pPr>
            <a:r>
              <a:rPr lang="en-US" sz="2800" dirty="0"/>
              <a:t>Cognito Sync</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0" indent="0">
              <a:buNone/>
            </a:pPr>
            <a:endParaRPr lang="en-US" sz="2800" dirty="0"/>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sp>
        <p:nvSpPr>
          <p:cNvPr id="6" name="Content Placeholder 2">
            <a:extLst>
              <a:ext uri="{FF2B5EF4-FFF2-40B4-BE49-F238E27FC236}">
                <a16:creationId xmlns:a16="http://schemas.microsoft.com/office/drawing/2014/main" id="{80469514-6147-4E37-9E05-7F72CD2E3387}"/>
              </a:ext>
            </a:extLst>
          </p:cNvPr>
          <p:cNvSpPr txBox="1">
            <a:spLocks/>
          </p:cNvSpPr>
          <p:nvPr/>
        </p:nvSpPr>
        <p:spPr>
          <a:xfrm>
            <a:off x="1269184" y="1898214"/>
            <a:ext cx="9163050"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Sign-up and sign-in services</a:t>
            </a:r>
          </a:p>
          <a:p>
            <a:pPr>
              <a:buFont typeface="Arial" panose="020B0604020202020204" pitchFamily="34" charset="0"/>
              <a:buChar char="•"/>
            </a:pPr>
            <a:r>
              <a:rPr lang="en-US" sz="2400" dirty="0"/>
              <a:t>A built-in, customizable web UI</a:t>
            </a:r>
          </a:p>
          <a:p>
            <a:pPr>
              <a:buFont typeface="Arial" panose="020B0604020202020204" pitchFamily="34" charset="0"/>
              <a:buChar char="•"/>
            </a:pPr>
            <a:r>
              <a:rPr lang="en-US" sz="2400" dirty="0"/>
              <a:t>Social sign-in - Facebook, Google, Amazon, SAML and OIDC.</a:t>
            </a:r>
          </a:p>
          <a:p>
            <a:pPr>
              <a:buFont typeface="Arial" panose="020B0604020202020204" pitchFamily="34" charset="0"/>
              <a:buChar char="•"/>
            </a:pPr>
            <a:r>
              <a:rPr lang="en-US" sz="2400" dirty="0"/>
              <a:t>User directory management and user profiles</a:t>
            </a:r>
          </a:p>
          <a:p>
            <a:pPr>
              <a:buFont typeface="Arial" panose="020B0604020202020204" pitchFamily="34" charset="0"/>
              <a:buChar char="•"/>
            </a:pPr>
            <a:r>
              <a:rPr lang="en-US" sz="2400" dirty="0"/>
              <a:t>Security features - MFA, checks for compromised credentials, account takeover protection, and phone and email verification</a:t>
            </a:r>
          </a:p>
          <a:p>
            <a:pPr>
              <a:buFont typeface="Arial" panose="020B0604020202020204" pitchFamily="34" charset="0"/>
              <a:buChar char="•"/>
            </a:pPr>
            <a:r>
              <a:rPr lang="en-US" sz="2400" dirty="0"/>
              <a:t>Customized workflows and user migration through AWS Lambda triggers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90"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5" name="Content Placeholder 2">
            <a:extLst>
              <a:ext uri="{FF2B5EF4-FFF2-40B4-BE49-F238E27FC236}">
                <a16:creationId xmlns:a16="http://schemas.microsoft.com/office/drawing/2014/main" id="{A0F2220A-A013-4E73-911D-B4E3705830F9}"/>
              </a:ext>
            </a:extLst>
          </p:cNvPr>
          <p:cNvSpPr txBox="1">
            <a:spLocks/>
          </p:cNvSpPr>
          <p:nvPr/>
        </p:nvSpPr>
        <p:spPr>
          <a:xfrm>
            <a:off x="1295399" y="2011033"/>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Amazon Cognito user pools</a:t>
            </a:r>
          </a:p>
          <a:p>
            <a:pPr>
              <a:buFont typeface="Arial" panose="020B0604020202020204" pitchFamily="34" charset="0"/>
              <a:buChar char="•"/>
            </a:pPr>
            <a:r>
              <a:rPr lang="en-US" sz="2400" dirty="0"/>
              <a:t>Access AWS Resources</a:t>
            </a:r>
          </a:p>
          <a:p>
            <a:pPr>
              <a:buFont typeface="Arial" panose="020B0604020202020204" pitchFamily="34" charset="0"/>
              <a:buChar char="•"/>
            </a:pPr>
            <a:r>
              <a:rPr lang="en-US" sz="2400" dirty="0"/>
              <a:t>Social sign-in with Facebook, Google, and Login with Amazon</a:t>
            </a:r>
          </a:p>
          <a:p>
            <a:pPr>
              <a:buFont typeface="Arial" panose="020B0604020202020204" pitchFamily="34" charset="0"/>
              <a:buChar char="•"/>
            </a:pPr>
            <a:r>
              <a:rPr lang="en-US" sz="2400" dirty="0"/>
              <a:t>SAML or OpenID Connect (OIDC) providers</a:t>
            </a:r>
          </a:p>
          <a:p>
            <a:pPr>
              <a:buFont typeface="Arial" panose="020B0604020202020204" pitchFamily="34" charset="0"/>
              <a:buChar char="•"/>
            </a:pPr>
            <a:r>
              <a:rPr lang="en-US" sz="2400" dirty="0"/>
              <a:t>Developer authenticated identities</a:t>
            </a:r>
          </a:p>
          <a:p>
            <a:pPr>
              <a:buFont typeface="Arial" panose="020B0604020202020204" pitchFamily="34" charset="0"/>
              <a:buChar char="•"/>
            </a:pPr>
            <a:r>
              <a:rPr lang="en-US" sz="2400" dirty="0"/>
              <a:t>IAM Roles relation</a:t>
            </a:r>
          </a:p>
          <a:p>
            <a:pPr>
              <a:buFont typeface="Arial" panose="020B0604020202020204" pitchFamily="34" charset="0"/>
              <a:buChar char="•"/>
            </a:pPr>
            <a:r>
              <a:rPr lang="en-US" sz="2400" dirty="0"/>
              <a:t>Cognito Streams</a:t>
            </a:r>
          </a:p>
          <a:p>
            <a:pPr>
              <a:buFont typeface="Arial" panose="020B0604020202020204" pitchFamily="34" charset="0"/>
              <a:buChar char="•"/>
            </a:pPr>
            <a:r>
              <a:rPr lang="en-US" sz="2400" dirty="0"/>
              <a:t>Cognito Events</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7" name="Content Placeholder 2">
            <a:extLst>
              <a:ext uri="{FF2B5EF4-FFF2-40B4-BE49-F238E27FC236}">
                <a16:creationId xmlns:a16="http://schemas.microsoft.com/office/drawing/2014/main" id="{4530B020-1312-4063-8277-3A6F4D4A5C8E}"/>
              </a:ext>
            </a:extLst>
          </p:cNvPr>
          <p:cNvSpPr txBox="1">
            <a:spLocks/>
          </p:cNvSpPr>
          <p:nvPr/>
        </p:nvSpPr>
        <p:spPr>
          <a:xfrm>
            <a:off x="927538" y="2006528"/>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3"/>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Client Side Authentication Flow</a:t>
            </a:r>
          </a:p>
          <a:p>
            <a:pPr>
              <a:buFont typeface="Arial" panose="020B0604020202020204" pitchFamily="34" charset="0"/>
              <a:buChar char="•"/>
            </a:pPr>
            <a:r>
              <a:rPr lang="en-US" sz="2400" dirty="0"/>
              <a:t>Server Side Authentication Flow</a:t>
            </a:r>
          </a:p>
          <a:p>
            <a:pPr>
              <a:buFont typeface="Arial" panose="020B0604020202020204" pitchFamily="34" charset="0"/>
              <a:buChar char="•"/>
            </a:pPr>
            <a:r>
              <a:rPr lang="en-US" sz="2400" dirty="0"/>
              <a:t>Custom Authentication Flow</a:t>
            </a:r>
          </a:p>
          <a:p>
            <a:pPr>
              <a:buFont typeface="Arial" panose="020B0604020202020204" pitchFamily="34" charset="0"/>
              <a:buChar char="•"/>
            </a:pPr>
            <a:r>
              <a:rPr lang="en-US" sz="2400" dirty="0"/>
              <a:t>Admin Authentication Flow</a:t>
            </a:r>
          </a:p>
          <a:p>
            <a:pPr>
              <a:buFont typeface="Arial" panose="020B0604020202020204" pitchFamily="34" charset="0"/>
              <a:buChar char="•"/>
            </a:pPr>
            <a:r>
              <a:rPr lang="en-US" sz="2400" dirty="0"/>
              <a:t>User Migration Authentication Flow</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sp>
        <p:nvSpPr>
          <p:cNvPr id="6" name="Content Placeholder 2">
            <a:extLst>
              <a:ext uri="{FF2B5EF4-FFF2-40B4-BE49-F238E27FC236}">
                <a16:creationId xmlns:a16="http://schemas.microsoft.com/office/drawing/2014/main" id="{5E1AF970-5EE4-42E1-8BAF-85521BB55CF9}"/>
              </a:ext>
            </a:extLst>
          </p:cNvPr>
          <p:cNvSpPr txBox="1">
            <a:spLocks/>
          </p:cNvSpPr>
          <p:nvPr/>
        </p:nvSpPr>
        <p:spPr>
          <a:xfrm>
            <a:off x="927538" y="20282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API Gateway Authorizers</a:t>
            </a:r>
          </a:p>
          <a:p>
            <a:pPr>
              <a:buFont typeface="Arial" panose="020B0604020202020204" pitchFamily="34" charset="0"/>
              <a:buChar char="•"/>
            </a:pPr>
            <a:r>
              <a:rPr lang="en-US" sz="2400" dirty="0"/>
              <a:t>ALB Authorizers</a:t>
            </a:r>
          </a:p>
          <a:p>
            <a:pPr>
              <a:buFont typeface="Arial" panose="020B0604020202020204" pitchFamily="34" charset="0"/>
              <a:buChar char="•"/>
            </a:pPr>
            <a:endParaRPr lang="en-US" sz="2400" dirty="0"/>
          </a:p>
          <a:p>
            <a:pPr marL="0" indent="0">
              <a:buNone/>
            </a:pPr>
            <a:endParaRPr lang="en-US" sz="2400" dirty="0"/>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5" name="Content Placeholder 2">
            <a:extLst>
              <a:ext uri="{FF2B5EF4-FFF2-40B4-BE49-F238E27FC236}">
                <a16:creationId xmlns:a16="http://schemas.microsoft.com/office/drawing/2014/main" id="{29A04D4B-8131-4EB4-8EC4-FB72D8F2E89A}"/>
              </a:ext>
            </a:extLst>
          </p:cNvPr>
          <p:cNvSpPr txBox="1">
            <a:spLocks/>
          </p:cNvSpPr>
          <p:nvPr/>
        </p:nvSpPr>
        <p:spPr>
          <a:xfrm>
            <a:off x="1326931" y="1985507"/>
            <a:ext cx="6066732"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OAuth flows</a:t>
            </a:r>
          </a:p>
          <a:p>
            <a:pPr lvl="1">
              <a:buFont typeface="Arial" panose="020B0604020202020204" pitchFamily="34" charset="0"/>
              <a:buChar char="•"/>
            </a:pPr>
            <a:r>
              <a:rPr lang="en-US" sz="1867" dirty="0"/>
              <a:t>Authorization Code</a:t>
            </a:r>
          </a:p>
          <a:p>
            <a:pPr lvl="1">
              <a:buFont typeface="Arial" panose="020B0604020202020204" pitchFamily="34" charset="0"/>
              <a:buChar char="•"/>
            </a:pPr>
            <a:r>
              <a:rPr lang="en-US" sz="1867" dirty="0"/>
              <a:t>Implicit</a:t>
            </a:r>
          </a:p>
          <a:p>
            <a:pPr lvl="1">
              <a:buFont typeface="Arial" panose="020B0604020202020204" pitchFamily="34" charset="0"/>
              <a:buChar char="•"/>
            </a:pPr>
            <a:r>
              <a:rPr lang="en-US" sz="1867" dirty="0"/>
              <a:t>Client credentials</a:t>
            </a:r>
          </a:p>
          <a:p>
            <a:pPr>
              <a:buFont typeface="Arial" panose="020B0604020202020204" pitchFamily="34" charset="0"/>
              <a:buChar char="•"/>
            </a:pPr>
            <a:r>
              <a:rPr lang="en-US" sz="2400" dirty="0"/>
              <a:t>Custom scopes</a:t>
            </a:r>
          </a:p>
          <a:p>
            <a:pPr>
              <a:buFont typeface="Arial" panose="020B0604020202020204" pitchFamily="34" charset="0"/>
              <a:buChar char="•"/>
            </a:pPr>
            <a:endParaRPr lang="en-US" sz="2400" dirty="0"/>
          </a:p>
          <a:p>
            <a:pPr marL="0" indent="0">
              <a:buNone/>
            </a:pPr>
            <a:endParaRPr lang="en-US" sz="2400" dirty="0"/>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2" y="1998179"/>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7" name="Rectangle 2">
            <a:extLst>
              <a:ext uri="{FF2B5EF4-FFF2-40B4-BE49-F238E27FC236}">
                <a16:creationId xmlns:a16="http://schemas.microsoft.com/office/drawing/2014/main" id="{E1473E17-80E9-41D4-AA10-A7CC0367E188}"/>
              </a:ext>
            </a:extLst>
          </p:cNvPr>
          <p:cNvSpPr>
            <a:spLocks noChangeArrowheads="1"/>
          </p:cNvSpPr>
          <p:nvPr/>
        </p:nvSpPr>
        <p:spPr bwMode="auto">
          <a:xfrm rot="10800000" flipV="1">
            <a:off x="792630" y="1780826"/>
            <a:ext cx="1148240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3"/>
              </a:rPr>
              <a:t>ID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lang="en-US" altLang="en-US" sz="2400" dirty="0">
                <a:solidFill>
                  <a:srgbClr val="444444"/>
                </a:solidFill>
                <a:latin typeface="Arial" panose="020B0604020202020204" pitchFamily="34" charset="0"/>
                <a:cs typeface="Arial" panose="020B0604020202020204" pitchFamily="34" charset="0"/>
              </a:rPr>
              <a:t>contains</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claims about the identity of the user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name</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email</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rgbClr val="444444"/>
                </a:solidFill>
                <a:effectLst/>
                <a:latin typeface="Arial" panose="020B0604020202020204" pitchFamily="34" charset="0"/>
                <a:cs typeface="Arial" panose="020B0604020202020204" pitchFamily="34" charset="0"/>
              </a:rPr>
              <a:t>phone_number</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4"/>
              </a:rPr>
              <a:t>Access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grants access to authorized resources.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E48700"/>
                </a:solidFill>
                <a:effectLst/>
                <a:latin typeface="Arial" panose="020B0604020202020204" pitchFamily="34" charset="0"/>
                <a:cs typeface="Arial" panose="020B0604020202020204" pitchFamily="34" charset="0"/>
                <a:hlinkClick r:id="rId5"/>
              </a:rPr>
              <a:t>Refresh Token</a:t>
            </a:r>
            <a:r>
              <a:rPr kumimoji="0" lang="en-US" altLang="en-US" sz="2400" b="0" i="0" u="none" strike="noStrike" cap="none" normalizeH="0" baseline="0" dirty="0">
                <a:ln>
                  <a:noFill/>
                </a:ln>
                <a:solidFill>
                  <a:srgbClr val="444444"/>
                </a:solidFill>
                <a:effectLst/>
                <a:latin typeface="Arial" panose="020B0604020202020204" pitchFamily="34" charset="0"/>
                <a:cs typeface="Arial" panose="020B0604020202020204" pitchFamily="34" charset="0"/>
              </a:rPr>
              <a:t> info to get a new ID or access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996" y="16242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sp>
        <p:nvSpPr>
          <p:cNvPr id="7" name="Content Placeholder 2">
            <a:extLst>
              <a:ext uri="{FF2B5EF4-FFF2-40B4-BE49-F238E27FC236}">
                <a16:creationId xmlns:a16="http://schemas.microsoft.com/office/drawing/2014/main" id="{D585D948-FB41-41D5-9005-B603CFCD8597}"/>
              </a:ext>
            </a:extLst>
          </p:cNvPr>
          <p:cNvSpPr txBox="1">
            <a:spLocks/>
          </p:cNvSpPr>
          <p:nvPr/>
        </p:nvSpPr>
        <p:spPr>
          <a:xfrm>
            <a:off x="1332185" y="2089860"/>
            <a:ext cx="9235787" cy="4619132"/>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dirty="0"/>
              <a:t>Serverless Security</a:t>
            </a:r>
          </a:p>
          <a:p>
            <a:pPr>
              <a:buFont typeface="Arial" panose="020B0604020202020204" pitchFamily="34" charset="0"/>
              <a:buChar char="•"/>
            </a:pPr>
            <a:r>
              <a:rPr lang="en-US" sz="2400" dirty="0"/>
              <a:t>Identity Pool is Free</a:t>
            </a:r>
          </a:p>
          <a:p>
            <a:pPr>
              <a:buFont typeface="Arial" panose="020B0604020202020204" pitchFamily="34" charset="0"/>
              <a:buChar char="•"/>
            </a:pPr>
            <a:r>
              <a:rPr lang="en-US" sz="2400" dirty="0"/>
              <a:t>User Pool</a:t>
            </a:r>
          </a:p>
          <a:p>
            <a:pPr lvl="1">
              <a:buFont typeface="Arial" panose="020B0604020202020204" pitchFamily="34" charset="0"/>
              <a:buChar char="•"/>
            </a:pPr>
            <a:r>
              <a:rPr lang="en-US" sz="1867" dirty="0"/>
              <a:t>Pay per monthly active users (MAUs)</a:t>
            </a:r>
          </a:p>
          <a:p>
            <a:pPr>
              <a:buFont typeface="Arial" panose="020B0604020202020204" pitchFamily="34" charset="0"/>
              <a:buChar char="•"/>
            </a:pPr>
            <a:r>
              <a:rPr lang="en-US" sz="2400" dirty="0"/>
              <a:t>User Data Storage</a:t>
            </a:r>
          </a:p>
          <a:p>
            <a:pPr lvl="1">
              <a:buFont typeface="Arial" panose="020B0604020202020204" pitchFamily="34" charset="0"/>
              <a:buChar char="•"/>
            </a:pPr>
            <a:r>
              <a:rPr lang="en-US" sz="1867" dirty="0"/>
              <a:t>Pay per sync operations</a:t>
            </a:r>
          </a:p>
          <a:p>
            <a:pPr lvl="1">
              <a:buFont typeface="Arial" panose="020B0604020202020204" pitchFamily="34" charset="0"/>
              <a:buChar char="•"/>
            </a:pPr>
            <a:r>
              <a:rPr lang="en-US" sz="1867" dirty="0"/>
              <a:t>Pay per sync store</a:t>
            </a:r>
          </a:p>
          <a:p>
            <a:pPr lvl="1">
              <a:buFont typeface="Arial" panose="020B0604020202020204" pitchFamily="34" charset="0"/>
              <a:buChar char="•"/>
            </a:pPr>
            <a:endParaRPr lang="en-US" sz="1867" dirty="0"/>
          </a:p>
          <a:p>
            <a:pPr lvl="1">
              <a:buFont typeface="Arial" panose="020B0604020202020204" pitchFamily="34" charset="0"/>
              <a:buChar char="•"/>
            </a:pPr>
            <a:endParaRPr lang="en-US" sz="1867" dirty="0"/>
          </a:p>
          <a:p>
            <a:pPr>
              <a:buFont typeface="Arial" panose="020B0604020202020204" pitchFamily="34" charset="0"/>
              <a:buChar char="•"/>
            </a:pPr>
            <a:endParaRPr lang="en-US" sz="2400" dirty="0"/>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marL="0" indent="0">
              <a:buNone/>
            </a:pPr>
            <a:endParaRPr lang="en-US" sz="2400" dirty="0"/>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5" name="Content Placeholder 2">
            <a:extLst>
              <a:ext uri="{FF2B5EF4-FFF2-40B4-BE49-F238E27FC236}">
                <a16:creationId xmlns:a16="http://schemas.microsoft.com/office/drawing/2014/main" id="{AB001D99-4FFF-4692-A0BD-410FC1B1F59F}"/>
              </a:ext>
            </a:extLst>
          </p:cNvPr>
          <p:cNvSpPr txBox="1">
            <a:spLocks/>
          </p:cNvSpPr>
          <p:nvPr/>
        </p:nvSpPr>
        <p:spPr>
          <a:xfrm>
            <a:off x="1416049" y="1999198"/>
            <a:ext cx="5058641" cy="3362006"/>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Create Deployment Stacks</a:t>
            </a:r>
          </a:p>
          <a:p>
            <a:pPr>
              <a:buFont typeface="Arial" panose="020B0604020202020204" pitchFamily="34" charset="0"/>
              <a:buChar char="•"/>
            </a:pPr>
            <a:r>
              <a:rPr lang="en-US" sz="2400" b="1" dirty="0"/>
              <a:t>Create Change Sets</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Nested Stacks</a:t>
            </a:r>
          </a:p>
          <a:p>
            <a:pPr>
              <a:buFont typeface="Arial" panose="020B0604020202020204" pitchFamily="34" charset="0"/>
              <a:buChar char="•"/>
            </a:pPr>
            <a:r>
              <a:rPr lang="en-US" sz="2400" b="1" dirty="0"/>
              <a:t>Stack Sets</a:t>
            </a:r>
          </a:p>
          <a:p>
            <a:pPr>
              <a:buFont typeface="Arial" panose="020B0604020202020204" pitchFamily="34" charset="0"/>
              <a:buChar char="•"/>
            </a:pPr>
            <a:r>
              <a:rPr lang="en-US" sz="2400" b="1" dirty="0"/>
              <a:t>CF CLI</a:t>
            </a:r>
          </a:p>
          <a:p>
            <a:pPr>
              <a:buFont typeface="Arial" panose="020B0604020202020204" pitchFamily="34" charset="0"/>
              <a:buChar char="•"/>
            </a:pPr>
            <a:endParaRPr lang="en-US" sz="2400" b="1" dirty="0"/>
          </a:p>
          <a:p>
            <a:pPr>
              <a:buFont typeface="Arial" panose="020B0604020202020204" pitchFamily="34" charset="0"/>
              <a:buChar char="•"/>
            </a:pPr>
            <a:endParaRPr lang="en-US" sz="2400" b="1" dirty="0"/>
          </a:p>
          <a:p>
            <a:pPr>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690" y="1519397"/>
            <a:ext cx="2552764" cy="4321608"/>
          </a:xfrm>
          <a:prstGeom prst="rect">
            <a:avLst/>
          </a:prstGeom>
        </p:spPr>
      </p:pic>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sp>
        <p:nvSpPr>
          <p:cNvPr id="5" name="Content Placeholder 2">
            <a:extLst>
              <a:ext uri="{FF2B5EF4-FFF2-40B4-BE49-F238E27FC236}">
                <a16:creationId xmlns:a16="http://schemas.microsoft.com/office/drawing/2014/main" id="{6401EFE3-962E-4E1B-BEB8-10C6016C2C7B}"/>
              </a:ext>
            </a:extLst>
          </p:cNvPr>
          <p:cNvSpPr txBox="1">
            <a:spLocks/>
          </p:cNvSpPr>
          <p:nvPr/>
        </p:nvSpPr>
        <p:spPr>
          <a:xfrm>
            <a:off x="1416049" y="1916221"/>
            <a:ext cx="10696662" cy="4798233"/>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Unify Deployment</a:t>
            </a:r>
          </a:p>
          <a:p>
            <a:pPr>
              <a:buFont typeface="Arial" panose="020B0604020202020204" pitchFamily="34" charset="0"/>
              <a:buChar char="•"/>
            </a:pPr>
            <a:r>
              <a:rPr lang="en-US" sz="2400" b="1" dirty="0"/>
              <a:t>Detect Changes</a:t>
            </a:r>
          </a:p>
          <a:p>
            <a:pPr>
              <a:buFont typeface="Arial" panose="020B0604020202020204" pitchFamily="34" charset="0"/>
              <a:buChar char="•"/>
            </a:pPr>
            <a:r>
              <a:rPr lang="en-US" sz="2400" b="1" dirty="0"/>
              <a:t>CDK - </a:t>
            </a:r>
            <a:r>
              <a:rPr lang="en-US" sz="1600" b="1" dirty="0">
                <a:hlinkClick r:id="rId3"/>
              </a:rPr>
              <a:t>https://github.com/awslabs/aws-cdk</a:t>
            </a:r>
            <a:endParaRPr lang="en-US" sz="1600" b="1" dirty="0"/>
          </a:p>
          <a:p>
            <a:pPr>
              <a:buFont typeface="Arial" panose="020B0604020202020204" pitchFamily="34" charset="0"/>
              <a:buChar char="•"/>
            </a:pPr>
            <a:r>
              <a:rPr lang="en-US" sz="2400" b="1" dirty="0"/>
              <a:t>CF </a:t>
            </a:r>
            <a:r>
              <a:rPr lang="en-US" sz="2400" b="1" dirty="0" err="1"/>
              <a:t>Macroces</a:t>
            </a:r>
            <a:r>
              <a:rPr lang="en-US" sz="2400" b="1" dirty="0"/>
              <a:t> - </a:t>
            </a:r>
            <a:r>
              <a:rPr lang="en-US" sz="1400" b="1" dirty="0">
                <a:hlinkClick r:id="rId4"/>
              </a:rPr>
              <a:t>https://docs.aws.amazon.com/AWSCloudFormation/latest/UserGuide/template-macros.html</a:t>
            </a:r>
            <a:endParaRPr lang="en-US" sz="1400" b="1" dirty="0"/>
          </a:p>
          <a:p>
            <a:pPr>
              <a:buFont typeface="Arial" panose="020B0604020202020204" pitchFamily="34" charset="0"/>
              <a:buChar char="•"/>
            </a:pPr>
            <a:r>
              <a:rPr lang="en-US" sz="2400" b="1" dirty="0"/>
              <a:t>Infrastructure Tests \ Validation Pipeline - </a:t>
            </a:r>
            <a:r>
              <a:rPr lang="en-US" sz="1600" b="1" dirty="0">
                <a:hlinkClick r:id="rId5"/>
              </a:rPr>
              <a:t>https://aws.amazon.com/solutions/aws-cloudformation-validation-pipeline/</a:t>
            </a:r>
            <a:endParaRPr lang="en-US" sz="1600" b="1" dirty="0"/>
          </a:p>
          <a:p>
            <a:pPr>
              <a:buFont typeface="Arial" panose="020B0604020202020204" pitchFamily="34" charset="0"/>
              <a:buChar char="•"/>
            </a:pPr>
            <a:r>
              <a:rPr lang="en-US" sz="2400" b="1" dirty="0"/>
              <a:t>AWS Serverless Application Repository - </a:t>
            </a:r>
            <a:r>
              <a:rPr lang="en-US" sz="1600" b="1" dirty="0">
                <a:hlinkClick r:id="rId6"/>
              </a:rPr>
              <a:t>https://aws.amazon.com/serverless/serverlessrepo/</a:t>
            </a:r>
            <a:endParaRPr lang="en-US" sz="1600" b="1" dirty="0"/>
          </a:p>
          <a:p>
            <a:pPr>
              <a:buFont typeface="Arial" panose="020B0604020202020204" pitchFamily="34" charset="0"/>
              <a:buChar char="•"/>
            </a:pPr>
            <a:r>
              <a:rPr lang="en-US" sz="2400" b="1" dirty="0"/>
              <a:t>Different Deployment Types - Green/Blue, Canary, A/B Testing</a:t>
            </a:r>
          </a:p>
          <a:p>
            <a:pPr>
              <a:buFont typeface="Arial" panose="020B0604020202020204" pitchFamily="34" charset="0"/>
              <a:buChar char="•"/>
            </a:pPr>
            <a:r>
              <a:rPr lang="en-US" sz="2400" b="1" dirty="0"/>
              <a:t>AWS Service Catalog</a:t>
            </a: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3" name="Picture 2">
            <a:extLst>
              <a:ext uri="{FF2B5EF4-FFF2-40B4-BE49-F238E27FC236}">
                <a16:creationId xmlns:a16="http://schemas.microsoft.com/office/drawing/2014/main" id="{3B130498-048F-4AC3-9DE1-15E8A7DCFD75}"/>
              </a:ext>
            </a:extLst>
          </p:cNvPr>
          <p:cNvPicPr>
            <a:picLocks noChangeAspect="1"/>
          </p:cNvPicPr>
          <p:nvPr/>
        </p:nvPicPr>
        <p:blipFill>
          <a:blip r:embed="rId2"/>
          <a:stretch>
            <a:fillRect/>
          </a:stretch>
        </p:blipFill>
        <p:spPr>
          <a:xfrm>
            <a:off x="1416049" y="1869036"/>
            <a:ext cx="10011793" cy="4445876"/>
          </a:xfrm>
          <a:prstGeom prst="rect">
            <a:avLst/>
          </a:prstGeom>
        </p:spPr>
      </p:pic>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7" name="Content Placeholder 2">
            <a:extLst>
              <a:ext uri="{FF2B5EF4-FFF2-40B4-BE49-F238E27FC236}">
                <a16:creationId xmlns:a16="http://schemas.microsoft.com/office/drawing/2014/main" id="{F4C2F67B-8782-47DA-95BE-D18DE06E0F1E}"/>
              </a:ext>
            </a:extLst>
          </p:cNvPr>
          <p:cNvSpPr txBox="1">
            <a:spLocks/>
          </p:cNvSpPr>
          <p:nvPr/>
        </p:nvSpPr>
        <p:spPr>
          <a:xfrm>
            <a:off x="1321777" y="1898214"/>
            <a:ext cx="10696662" cy="4711607"/>
          </a:xfrm>
          <a:prstGeom prst="rect">
            <a:avLst/>
          </a:prstGeom>
        </p:spPr>
        <p:txBody>
          <a:bodyPr>
            <a:normAutofit/>
          </a:bodyPr>
          <a:lstStyle>
            <a:lvl1pPr marL="456777" indent="-456777" algn="l" defTabSz="1218072" rtl="0" eaLnBrk="1" latinLnBrk="0" hangingPunct="1">
              <a:spcBef>
                <a:spcPct val="20000"/>
              </a:spcBef>
              <a:buSzPct val="100000"/>
              <a:buFontTx/>
              <a:buBlip>
                <a:blip r:embed="rId2"/>
              </a:buBlip>
              <a:defRPr sz="3996" kern="1200">
                <a:solidFill>
                  <a:schemeClr val="tx1">
                    <a:lumMod val="75000"/>
                  </a:schemeClr>
                </a:solidFill>
                <a:latin typeface="Arial" charset="0"/>
                <a:ea typeface="Arial" charset="0"/>
                <a:cs typeface="Arial" charset="0"/>
              </a:defRPr>
            </a:lvl1pPr>
            <a:lvl2pPr marL="989684" indent="-380648" algn="l" defTabSz="1218072" rtl="0" eaLnBrk="1" latinLnBrk="0" hangingPunct="1">
              <a:spcBef>
                <a:spcPct val="20000"/>
              </a:spcBef>
              <a:buFont typeface="Arial" pitchFamily="34" charset="0"/>
              <a:buChar char="–"/>
              <a:defRPr sz="3463" kern="1200">
                <a:solidFill>
                  <a:schemeClr val="tx1">
                    <a:lumMod val="75000"/>
                  </a:schemeClr>
                </a:solidFill>
                <a:latin typeface="Arial" charset="0"/>
                <a:ea typeface="Arial" charset="0"/>
                <a:cs typeface="Arial" charset="0"/>
              </a:defRPr>
            </a:lvl2pPr>
            <a:lvl3pPr marL="1522590" indent="-304518" algn="l" defTabSz="1218072" rtl="0" eaLnBrk="1" latinLnBrk="0" hangingPunct="1">
              <a:spcBef>
                <a:spcPct val="20000"/>
              </a:spcBef>
              <a:buFont typeface="Arial" pitchFamily="34" charset="0"/>
              <a:buChar char="•"/>
              <a:defRPr sz="2664" kern="1200">
                <a:solidFill>
                  <a:schemeClr val="tx1">
                    <a:lumMod val="75000"/>
                  </a:schemeClr>
                </a:solidFill>
                <a:latin typeface="Arial" charset="0"/>
                <a:ea typeface="Arial" charset="0"/>
                <a:cs typeface="Arial" charset="0"/>
              </a:defRPr>
            </a:lvl3pPr>
            <a:lvl4pPr marL="2131626" indent="-304518" algn="l" defTabSz="1218072" rtl="0" eaLnBrk="1" latinLnBrk="0" hangingPunct="1">
              <a:spcBef>
                <a:spcPct val="20000"/>
              </a:spcBef>
              <a:buFont typeface="AppleSymbols" charset="0"/>
              <a:buChar char="⎼"/>
              <a:defRPr sz="2664" kern="1200">
                <a:solidFill>
                  <a:schemeClr val="tx1">
                    <a:lumMod val="75000"/>
                  </a:schemeClr>
                </a:solidFill>
                <a:latin typeface="Arial" charset="0"/>
                <a:ea typeface="Arial" charset="0"/>
                <a:cs typeface="Arial" charset="0"/>
              </a:defRPr>
            </a:lvl4pPr>
            <a:lvl5pPr marL="2740663" indent="-304518" algn="l" defTabSz="1218072" rtl="0" eaLnBrk="1" latinLnBrk="0" hangingPunct="1">
              <a:spcBef>
                <a:spcPct val="20000"/>
              </a:spcBef>
              <a:buFont typeface="HiraMinProN-W3" charset="-128"/>
              <a:buChar char="・"/>
              <a:defRPr sz="2664" kern="1200">
                <a:solidFill>
                  <a:schemeClr val="tx1">
                    <a:lumMod val="75000"/>
                  </a:schemeClr>
                </a:solidFill>
                <a:latin typeface="Arial" charset="0"/>
                <a:ea typeface="Arial" charset="0"/>
                <a:cs typeface="Arial" charset="0"/>
              </a:defRPr>
            </a:lvl5pPr>
            <a:lvl6pPr marL="3349699"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6pPr>
            <a:lvl7pPr marL="3958735"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7pPr>
            <a:lvl8pPr marL="4567771"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8pPr>
            <a:lvl9pPr marL="5176807" indent="-304518" algn="l" defTabSz="1218072" rtl="0" eaLnBrk="1" latinLnBrk="0" hangingPunct="1">
              <a:spcBef>
                <a:spcPct val="20000"/>
              </a:spcBef>
              <a:buFont typeface="Arial" pitchFamily="34" charset="0"/>
              <a:buChar char="•"/>
              <a:defRPr sz="2664" kern="1200">
                <a:solidFill>
                  <a:schemeClr val="tx1"/>
                </a:solidFill>
                <a:latin typeface="+mn-lt"/>
                <a:ea typeface="+mn-ea"/>
                <a:cs typeface="+mn-cs"/>
              </a:defRPr>
            </a:lvl9pPr>
          </a:lstStyle>
          <a:p>
            <a:pPr>
              <a:buFont typeface="Arial" panose="020B0604020202020204" pitchFamily="34" charset="0"/>
              <a:buChar char="•"/>
            </a:pPr>
            <a:r>
              <a:rPr lang="en-US" sz="2400" b="1" dirty="0"/>
              <a:t>Native AWS Technology</a:t>
            </a:r>
          </a:p>
          <a:p>
            <a:pPr>
              <a:buFont typeface="Arial" panose="020B0604020202020204" pitchFamily="34" charset="0"/>
              <a:buChar char="•"/>
            </a:pPr>
            <a:r>
              <a:rPr lang="en-US" sz="2400" b="1" dirty="0"/>
              <a:t>Logical Components Relationship</a:t>
            </a:r>
          </a:p>
          <a:p>
            <a:pPr>
              <a:buFont typeface="Arial" panose="020B0604020202020204" pitchFamily="34" charset="0"/>
              <a:buChar char="•"/>
            </a:pPr>
            <a:r>
              <a:rPr lang="en-US" sz="2400" b="1" dirty="0"/>
              <a:t>Visualization</a:t>
            </a:r>
          </a:p>
          <a:p>
            <a:pPr>
              <a:buFont typeface="Arial" panose="020B0604020202020204" pitchFamily="34" charset="0"/>
              <a:buChar char="•"/>
            </a:pPr>
            <a:r>
              <a:rPr lang="en-US" sz="2400" b="1" dirty="0"/>
              <a:t>Rollbacks Support</a:t>
            </a:r>
          </a:p>
          <a:p>
            <a:pPr>
              <a:buFont typeface="Arial" panose="020B0604020202020204" pitchFamily="34" charset="0"/>
              <a:buChar char="•"/>
            </a:pPr>
            <a:r>
              <a:rPr lang="en-US" sz="2400" b="1" dirty="0"/>
              <a:t>Resources Cleanup</a:t>
            </a:r>
          </a:p>
          <a:p>
            <a:pPr>
              <a:buFont typeface="Arial" panose="020B0604020202020204" pitchFamily="34" charset="0"/>
              <a:buChar char="•"/>
            </a:pPr>
            <a:r>
              <a:rPr lang="en-US" sz="2400" b="1" dirty="0"/>
              <a:t>Preview Changes</a:t>
            </a:r>
          </a:p>
          <a:p>
            <a:pPr>
              <a:buFont typeface="Arial" panose="020B0604020202020204" pitchFamily="34" charset="0"/>
              <a:buChar char="•"/>
            </a:pPr>
            <a:r>
              <a:rPr lang="en-US" sz="2400" b="1" dirty="0"/>
              <a:t>Costs Trekking </a:t>
            </a:r>
          </a:p>
          <a:p>
            <a:pPr>
              <a:buFont typeface="Arial" panose="020B0604020202020204" pitchFamily="34" charset="0"/>
              <a:buChar char="•"/>
            </a:pPr>
            <a:r>
              <a:rPr lang="en-US" sz="2400" b="1" dirty="0"/>
              <a:t>Integration with other AWS Services</a:t>
            </a:r>
          </a:p>
          <a:p>
            <a:pPr>
              <a:buFont typeface="Arial" panose="020B0604020202020204" pitchFamily="34" charset="0"/>
              <a:buChar char="•"/>
            </a:pPr>
            <a:r>
              <a:rPr lang="en-US" sz="2400" b="1" dirty="0"/>
              <a:t>Safety Controls</a:t>
            </a:r>
          </a:p>
          <a:p>
            <a:pPr>
              <a:buFont typeface="Arial" panose="020B0604020202020204" pitchFamily="34" charset="0"/>
              <a:buChar char="•"/>
            </a:pPr>
            <a:r>
              <a:rPr lang="en-US" sz="2400" b="1" dirty="0"/>
              <a:t>Extensibility</a:t>
            </a:r>
            <a:endParaRPr lang="en-US" sz="2400" dirty="0"/>
          </a:p>
        </p:txBody>
      </p:sp>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77992"/>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49</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292830291"/>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Arial" panose="020B0604020202020204" pitchFamily="34" charset="0"/>
                        <a:buChar char="•"/>
                      </a:pPr>
                      <a:r>
                        <a:rPr lang="en-US" sz="1600" dirty="0">
                          <a:solidFill>
                            <a:srgbClr val="C00000"/>
                          </a:solidFill>
                        </a:rPr>
                        <a:t>AWS Lambda</a:t>
                      </a:r>
                    </a:p>
                    <a:p>
                      <a:pPr marL="342900" indent="-342900">
                        <a:buFont typeface="Arial" panose="020B0604020202020204" pitchFamily="34" charset="0"/>
                        <a:buChar char="•"/>
                      </a:pPr>
                      <a:r>
                        <a:rPr lang="en-US" sz="1600" dirty="0" err="1">
                          <a:solidFill>
                            <a:srgbClr val="C00000"/>
                          </a:solidFill>
                        </a:rPr>
                        <a:t>Lambda@Edge</a:t>
                      </a:r>
                      <a:endParaRPr lang="en-US" sz="1600" dirty="0">
                        <a:solidFill>
                          <a:srgbClr val="C00000"/>
                        </a:solidFill>
                      </a:endParaRPr>
                    </a:p>
                    <a:p>
                      <a:pPr marL="342900" indent="-342900">
                        <a:buFont typeface="Arial" panose="020B0604020202020204" pitchFamily="34" charset="0"/>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S3</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Arial" panose="020B0604020202020204" pitchFamily="34" charset="0"/>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4.xml><?xml version="1.0" encoding="utf-8"?>
<ds:datastoreItem xmlns:ds="http://schemas.openxmlformats.org/officeDocument/2006/customXml" ds:itemID="{53DB2E83-1D17-4B95-BA0D-495509BD3C5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1195</TotalTime>
  <Words>1857</Words>
  <Application>Microsoft Office PowerPoint</Application>
  <PresentationFormat>Widescreen</PresentationFormat>
  <Paragraphs>472</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Consolas</vt:lpstr>
      <vt:lpstr>Amazon Ember</vt:lpstr>
      <vt:lpstr>inherit</vt:lpstr>
      <vt:lpstr>Roboto Condensed</vt:lpstr>
      <vt:lpstr>Roboto</vt:lpstr>
      <vt:lpstr>Oswald</vt:lpstr>
      <vt:lpstr>Arial</vt:lpstr>
      <vt:lpstr>Wingdings</vt:lpstr>
      <vt:lpstr>Calibri</vt:lpstr>
      <vt:lpstr>Sigma Software</vt:lpstr>
      <vt:lpstr>SERVERLESS</vt:lpstr>
      <vt:lpstr>AGENDA TABLE —</vt:lpstr>
      <vt:lpstr>SERVERLESS —</vt:lpstr>
      <vt:lpstr>A SERVERLESS WORLD … —</vt:lpstr>
      <vt:lpstr>PowerPoint Presentation</vt:lpstr>
      <vt:lpstr>SERVERLESS —</vt:lpstr>
      <vt:lpstr>AWS Lambda —</vt:lpstr>
      <vt:lpstr>AWS Lambda —</vt:lpstr>
      <vt:lpstr>AWS Lambda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vt:lpstr>
      <vt:lpstr>AWS Cognito. User Pools —</vt:lpstr>
      <vt:lpstr>AWS Cognito. Identity Pools —</vt:lpstr>
      <vt:lpstr>AWS Cognito. Identity Pools —</vt:lpstr>
      <vt:lpstr>AWS Cognito. Authentication Flows —</vt:lpstr>
      <vt:lpstr>AWS Cognito. Native Support —</vt:lpstr>
      <vt:lpstr>AWS Cognito. OAuth 2.0 —</vt:lpstr>
      <vt:lpstr>AWS Cognito. OAuth. Authorization Code —</vt:lpstr>
      <vt:lpstr>AWS Cognito. OAuth. Tokens —</vt:lpstr>
      <vt:lpstr>AWS Cognito. OAuth. Implicit —</vt:lpstr>
      <vt:lpstr>AWS Cognito. OAuth. Client Credentials —</vt:lpstr>
      <vt:lpstr>AWS Cognito. Summary —</vt:lpstr>
      <vt:lpstr>AWS CloudFormation at a Glance —</vt:lpstr>
      <vt:lpstr>AWS CloudFormation. Features —</vt:lpstr>
      <vt:lpstr>AWS CloudFormation —</vt:lpstr>
      <vt:lpstr>AWS CloudFormation —</vt:lpstr>
      <vt:lpstr>AWS CloudFormation. SAM —</vt:lpstr>
      <vt:lpstr>AWS CloudFront —</vt:lpstr>
      <vt:lpstr>AWS CloudWatch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96</cp:revision>
  <dcterms:created xsi:type="dcterms:W3CDTF">2019-10-23T15:59:14Z</dcterms:created>
  <dcterms:modified xsi:type="dcterms:W3CDTF">2020-03-13T07:50:19Z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